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4"/>
    <p:sldMasterId id="2147483725" r:id="rId5"/>
    <p:sldMasterId id="214748372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Lato"/>
      <p:regular r:id="rId39"/>
      <p:bold r:id="rId40"/>
      <p:italic r:id="rId41"/>
      <p:boldItalic r:id="rId42"/>
    </p:embeddedFont>
    <p:embeddedFont>
      <p:font typeface="Anybody ExtraBold"/>
      <p:bold r:id="rId43"/>
      <p:boldItalic r:id="rId44"/>
    </p:embeddedFont>
    <p:embeddedFont>
      <p:font typeface="Lato Light"/>
      <p:regular r:id="rId45"/>
      <p:bold r:id="rId46"/>
      <p:italic r:id="rId47"/>
      <p:boldItalic r:id="rId48"/>
    </p:embeddedFont>
    <p:embeddedFont>
      <p:font typeface="Work Sans Medium"/>
      <p:regular r:id="rId49"/>
      <p:bold r:id="rId50"/>
      <p:italic r:id="rId51"/>
      <p:boldItalic r:id="rId52"/>
    </p:embeddedFont>
    <p:embeddedFont>
      <p:font typeface="Work Sans"/>
      <p:regular r:id="rId53"/>
      <p:bold r:id="rId54"/>
      <p:italic r:id="rId55"/>
      <p:boldItalic r:id="rId56"/>
    </p:embeddedFont>
    <p:embeddedFont>
      <p:font typeface="Work Sans SemiBold"/>
      <p:regular r:id="rId57"/>
      <p:bold r:id="rId58"/>
      <p:italic r:id="rId59"/>
      <p:boldItalic r:id="rId60"/>
    </p:embeddedFont>
    <p:embeddedFont>
      <p:font typeface="Inter Medium"/>
      <p:regular r:id="rId61"/>
      <p:bold r:id="rId62"/>
    </p:embeddedFont>
    <p:embeddedFont>
      <p:font typeface="Anybody Black"/>
      <p:bold r:id="rId63"/>
      <p:boldItalic r:id="rId64"/>
    </p:embeddedFont>
    <p:embeddedFont>
      <p:font typeface="Anybody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AnybodyExtraBold-boldItalic.fntdata"/><Relationship Id="rId43" Type="http://schemas.openxmlformats.org/officeDocument/2006/relationships/font" Target="fonts/AnybodyExtraBold-bold.fntdata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WorkSans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Lato-regular.fntdata"/><Relationship Id="rId38" Type="http://schemas.openxmlformats.org/officeDocument/2006/relationships/slide" Target="slides/slide31.xml"/><Relationship Id="rId62" Type="http://schemas.openxmlformats.org/officeDocument/2006/relationships/font" Target="fonts/InterMedium-bold.fntdata"/><Relationship Id="rId61" Type="http://schemas.openxmlformats.org/officeDocument/2006/relationships/font" Target="fonts/InterMedium-regular.fntdata"/><Relationship Id="rId20" Type="http://schemas.openxmlformats.org/officeDocument/2006/relationships/slide" Target="slides/slide13.xml"/><Relationship Id="rId64" Type="http://schemas.openxmlformats.org/officeDocument/2006/relationships/font" Target="fonts/AnybodyBlack-boldItalic.fntdata"/><Relationship Id="rId63" Type="http://schemas.openxmlformats.org/officeDocument/2006/relationships/font" Target="fonts/AnybodyBlack-bold.fntdata"/><Relationship Id="rId22" Type="http://schemas.openxmlformats.org/officeDocument/2006/relationships/slide" Target="slides/slide15.xml"/><Relationship Id="rId66" Type="http://schemas.openxmlformats.org/officeDocument/2006/relationships/font" Target="fonts/Anybody-bold.fntdata"/><Relationship Id="rId21" Type="http://schemas.openxmlformats.org/officeDocument/2006/relationships/slide" Target="slides/slide14.xml"/><Relationship Id="rId65" Type="http://schemas.openxmlformats.org/officeDocument/2006/relationships/font" Target="fonts/Anybody-regular.fntdata"/><Relationship Id="rId24" Type="http://schemas.openxmlformats.org/officeDocument/2006/relationships/slide" Target="slides/slide17.xml"/><Relationship Id="rId68" Type="http://schemas.openxmlformats.org/officeDocument/2006/relationships/font" Target="fonts/Anybody-boldItalic.fntdata"/><Relationship Id="rId23" Type="http://schemas.openxmlformats.org/officeDocument/2006/relationships/slide" Target="slides/slide16.xml"/><Relationship Id="rId67" Type="http://schemas.openxmlformats.org/officeDocument/2006/relationships/font" Target="fonts/Anybody-italic.fntdata"/><Relationship Id="rId60" Type="http://schemas.openxmlformats.org/officeDocument/2006/relationships/font" Target="fonts/WorkSansSemiBold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WorkSansMedium-italic.fntdata"/><Relationship Id="rId50" Type="http://schemas.openxmlformats.org/officeDocument/2006/relationships/font" Target="fonts/WorkSansMedium-bold.fntdata"/><Relationship Id="rId53" Type="http://schemas.openxmlformats.org/officeDocument/2006/relationships/font" Target="fonts/WorkSans-regular.fntdata"/><Relationship Id="rId52" Type="http://schemas.openxmlformats.org/officeDocument/2006/relationships/font" Target="fonts/WorkSansMedium-boldItalic.fntdata"/><Relationship Id="rId11" Type="http://schemas.openxmlformats.org/officeDocument/2006/relationships/slide" Target="slides/slide4.xml"/><Relationship Id="rId55" Type="http://schemas.openxmlformats.org/officeDocument/2006/relationships/font" Target="fonts/WorkSans-italic.fntdata"/><Relationship Id="rId10" Type="http://schemas.openxmlformats.org/officeDocument/2006/relationships/slide" Target="slides/slide3.xml"/><Relationship Id="rId54" Type="http://schemas.openxmlformats.org/officeDocument/2006/relationships/font" Target="fonts/WorkSans-bold.fntdata"/><Relationship Id="rId13" Type="http://schemas.openxmlformats.org/officeDocument/2006/relationships/slide" Target="slides/slide6.xml"/><Relationship Id="rId57" Type="http://schemas.openxmlformats.org/officeDocument/2006/relationships/font" Target="fonts/WorkSansSemiBold-regular.fntdata"/><Relationship Id="rId12" Type="http://schemas.openxmlformats.org/officeDocument/2006/relationships/slide" Target="slides/slide5.xml"/><Relationship Id="rId56" Type="http://schemas.openxmlformats.org/officeDocument/2006/relationships/font" Target="fonts/WorkSans-boldItalic.fntdata"/><Relationship Id="rId15" Type="http://schemas.openxmlformats.org/officeDocument/2006/relationships/slide" Target="slides/slide8.xml"/><Relationship Id="rId59" Type="http://schemas.openxmlformats.org/officeDocument/2006/relationships/font" Target="fonts/WorkSansSemiBold-italic.fntdata"/><Relationship Id="rId14" Type="http://schemas.openxmlformats.org/officeDocument/2006/relationships/slide" Target="slides/slide7.xml"/><Relationship Id="rId58" Type="http://schemas.openxmlformats.org/officeDocument/2006/relationships/font" Target="fonts/WorkSansSemiBol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12aa617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12aa617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221f9ab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221f9ab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1c49cda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1c49cda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221f9abb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221f9abb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221f9ab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5221f9ab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221f9abb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221f9abb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29daf82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29daf82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221f9abb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221f9abb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29daf820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29daf82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29daf820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29daf820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29daf820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29daf820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1c49cda0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1c49cda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12aa617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512aa617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529daf820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529daf820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221f9abb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221f9ab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29daf820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29daf820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01111ff97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01111ff97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512aa6175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512aa6175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136332c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4136332c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136332c5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136332c5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bcbfa1a8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4bcbfa1a8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d155fbd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d155fbd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6548f87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d6548f87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f70f42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f70f42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Obligatoria.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3be76741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3be76741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bcbfa1a8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bcbfa1a8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29daf82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29daf82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1c49cda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1c49cda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1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1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Relationship Id="rId3" Type="http://schemas.openxmlformats.org/officeDocument/2006/relationships/image" Target="../media/image1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Relationship Id="rId3" Type="http://schemas.openxmlformats.org/officeDocument/2006/relationships/image" Target="../media/image1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png"/><Relationship Id="rId3" Type="http://schemas.openxmlformats.org/officeDocument/2006/relationships/image" Target="../media/image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1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42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4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4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4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4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47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4" name="Google Shape;174;p4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9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8" name="Google Shape;178;p49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3" name="Google Shape;183;p5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" name="Google Shape;186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7" name="Google Shape;187;p5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55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99" name="Google Shape;199;p55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" name="Google Shape;2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9" name="Google Shape;22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3" name="Google Shape;233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8" name="Google Shape;23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68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6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7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7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7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7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7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7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7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79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4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4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6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jp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6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jpg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jp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50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56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58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60.png"/><Relationship Id="rId14" Type="http://schemas.openxmlformats.org/officeDocument/2006/relationships/hyperlink" Target="https://www.soyhenr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jp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80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278" name="Google Shape;278;p80"/>
          <p:cNvSpPr txBox="1"/>
          <p:nvPr/>
        </p:nvSpPr>
        <p:spPr>
          <a:xfrm>
            <a:off x="3884800" y="1541275"/>
            <a:ext cx="4179900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DAX</a:t>
            </a:r>
            <a:endParaRPr b="1" sz="45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79" name="Google Shape;279;p80"/>
          <p:cNvSpPr txBox="1"/>
          <p:nvPr/>
        </p:nvSpPr>
        <p:spPr>
          <a:xfrm>
            <a:off x="4829500" y="2863525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1"/>
                </a:solidFill>
              </a:rPr>
              <a:t>Data Science</a:t>
            </a:r>
            <a:endParaRPr sz="1500">
              <a:solidFill>
                <a:srgbClr val="FFFF0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9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Categorías de funciones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53" name="Google Shape;35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000" y="1872900"/>
            <a:ext cx="6533700" cy="27726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0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Funcionalidad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59" name="Google Shape;359;p90"/>
          <p:cNvSpPr txBox="1"/>
          <p:nvPr/>
        </p:nvSpPr>
        <p:spPr>
          <a:xfrm>
            <a:off x="738700" y="1546500"/>
            <a:ext cx="78012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DAX incluye muchas funciones que devuelven una tabla en lugar de un valor. 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La tabla no se muestra, pero se utiliza para proporcionar entrada a otras funciones. 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Por ejemplo, puede recuperar una tabla y, a continuación, contar los distintos valores que contiene, o calcular sumas dinámicas en tablas o columnas filtradas.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/>
          <p:nvPr/>
        </p:nvSpPr>
        <p:spPr>
          <a:xfrm flipH="1" rot="-60279">
            <a:off x="1662252" y="1603560"/>
            <a:ext cx="4842144" cy="1123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Contexto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65" name="Google Shape;36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2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1" name="Google Shape;371;p92"/>
          <p:cNvSpPr txBox="1"/>
          <p:nvPr/>
        </p:nvSpPr>
        <p:spPr>
          <a:xfrm>
            <a:off x="279550" y="1781425"/>
            <a:ext cx="4206900" cy="21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El contexto es un conjunto de circunstancias que rodean una situación y sin las cuales no se puede comprender correctamente.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72" name="Google Shape;37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125" y="1280950"/>
            <a:ext cx="3899550" cy="3330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3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¿Para qué sirve?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8" name="Google Shape;378;p93"/>
          <p:cNvSpPr txBox="1"/>
          <p:nvPr/>
        </p:nvSpPr>
        <p:spPr>
          <a:xfrm>
            <a:off x="671400" y="1697550"/>
            <a:ext cx="78012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El contexto le permite realizar análisis dinámicos, en los que los resultados de una fórmula pueden cambiar para reflejar la selección de fila o celda actual, y también los datos relacionados. 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Existen 3 tipos de contexto: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9" name="Google Shape;379;p93"/>
          <p:cNvSpPr txBox="1"/>
          <p:nvPr/>
        </p:nvSpPr>
        <p:spPr>
          <a:xfrm>
            <a:off x="4572000" y="3340475"/>
            <a:ext cx="39006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Fila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Filtro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Transición (se desarrolla más adelante)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4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Columnas calculadas</a:t>
            </a:r>
            <a:endParaRPr b="1" sz="3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85" name="Google Shape;385;p94"/>
          <p:cNvSpPr txBox="1"/>
          <p:nvPr/>
        </p:nvSpPr>
        <p:spPr>
          <a:xfrm>
            <a:off x="584725" y="1565225"/>
            <a:ext cx="78153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Las columnas calculadas son similares a las medidas en que ambas se basan en fórmulas DAX, pero difieren en cómo se usan. 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 menudo se usan medidas en el área Valores de una visualización para calcular los resultados en función de otros campos.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5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Columnas calculadas</a:t>
            </a:r>
            <a:endParaRPr b="1" sz="3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91" name="Google Shape;39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000" y="1517475"/>
            <a:ext cx="5443900" cy="34722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sp>
        <p:nvSpPr>
          <p:cNvPr id="392" name="Google Shape;392;p95"/>
          <p:cNvSpPr txBox="1"/>
          <p:nvPr/>
        </p:nvSpPr>
        <p:spPr>
          <a:xfrm>
            <a:off x="517150" y="1803025"/>
            <a:ext cx="25857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Las columnas calculadas se usan como nuevos Campos en filas, ejes, leyendas y áreas de grupos de visualizaciones.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6"/>
          <p:cNvSpPr txBox="1"/>
          <p:nvPr/>
        </p:nvSpPr>
        <p:spPr>
          <a:xfrm>
            <a:off x="635600" y="5296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Contexto de Fila</a:t>
            </a:r>
            <a:endParaRPr b="1" sz="3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98" name="Google Shape;39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900" y="1755975"/>
            <a:ext cx="5003175" cy="27182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sp>
        <p:nvSpPr>
          <p:cNvPr id="399" name="Google Shape;399;p96"/>
          <p:cNvSpPr txBox="1"/>
          <p:nvPr/>
        </p:nvSpPr>
        <p:spPr>
          <a:xfrm>
            <a:off x="584725" y="1489025"/>
            <a:ext cx="2979300" cy="3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El contexto de fila se puede entender como "la fila actual". </a:t>
            </a:r>
            <a:endParaRPr sz="17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Si se creó una columna calculada, el contexto de la fila está formado por los valores de cada fila individual y los valores de las columnas que están relacionadas con la fila actual.</a:t>
            </a:r>
            <a:endParaRPr sz="17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7"/>
          <p:cNvSpPr txBox="1"/>
          <p:nvPr/>
        </p:nvSpPr>
        <p:spPr>
          <a:xfrm>
            <a:off x="635600" y="5296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Contexto de Fila</a:t>
            </a:r>
            <a:endParaRPr b="1" sz="3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05" name="Google Shape;405;p97"/>
          <p:cNvSpPr txBox="1"/>
          <p:nvPr/>
        </p:nvSpPr>
        <p:spPr>
          <a:xfrm>
            <a:off x="601350" y="1698675"/>
            <a:ext cx="79413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Cuando los cálculos que se desean realizar involucran a cada fila como una entidad individual, se suelen utilizar columnas calculadas. 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Total = Precio * Cantidad.</a:t>
            </a:r>
            <a:endParaRPr sz="2000">
              <a:solidFill>
                <a:srgbClr val="7600F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600F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Luego de crear la columna Total, la medida sería la siguiente: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600F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TotalVentas = SUM(Total)</a:t>
            </a:r>
            <a:endParaRPr sz="2000">
              <a:solidFill>
                <a:srgbClr val="7600FF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8"/>
          <p:cNvSpPr txBox="1"/>
          <p:nvPr/>
        </p:nvSpPr>
        <p:spPr>
          <a:xfrm>
            <a:off x="635600" y="5296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Contexto de Filtro</a:t>
            </a:r>
            <a:endParaRPr b="1" sz="3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11" name="Google Shape;411;p98"/>
          <p:cNvSpPr txBox="1"/>
          <p:nvPr/>
        </p:nvSpPr>
        <p:spPr>
          <a:xfrm>
            <a:off x="584725" y="1641425"/>
            <a:ext cx="2979300" cy="3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El contexto de filtro es el conjunto de valores permitido en cada columna, basado en las restricciones de filtro que se aplicaron a la fila o que se han definido por expresiones de filtro dentro de la fórmula</a:t>
            </a: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17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12" name="Google Shape;41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25" y="1641425"/>
            <a:ext cx="5019675" cy="28765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1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85" name="Google Shape;285;p81"/>
          <p:cNvSpPr txBox="1"/>
          <p:nvPr/>
        </p:nvSpPr>
        <p:spPr>
          <a:xfrm>
            <a:off x="3562050" y="2102600"/>
            <a:ext cx="54384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Conceptos básicos de DAX 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Sintaxis 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Funciones 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Contexto 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Funciones importantes de DAX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Inteligencia de tiempo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86" name="Google Shape;286;p81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81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288" name="Google Shape;288;p81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1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1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Google Shape;291;p81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99"/>
          <p:cNvSpPr txBox="1"/>
          <p:nvPr/>
        </p:nvSpPr>
        <p:spPr>
          <a:xfrm>
            <a:off x="635600" y="5296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Contexto de Filtro</a:t>
            </a:r>
            <a:endParaRPr b="1" sz="3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18" name="Google Shape;41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000" y="1393000"/>
            <a:ext cx="6193200" cy="33676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0"/>
          <p:cNvSpPr txBox="1"/>
          <p:nvPr/>
        </p:nvSpPr>
        <p:spPr>
          <a:xfrm flipH="1" rot="-60299">
            <a:off x="1458817" y="1600335"/>
            <a:ext cx="5627366" cy="2062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Funciones </a:t>
            </a:r>
            <a:r>
              <a:rPr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importantes</a:t>
            </a:r>
            <a:endParaRPr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24" name="Google Shape;42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1"/>
          <p:cNvSpPr txBox="1"/>
          <p:nvPr/>
        </p:nvSpPr>
        <p:spPr>
          <a:xfrm>
            <a:off x="1082875" y="4534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Calculate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30" name="Google Shape;430;p101"/>
          <p:cNvSpPr txBox="1"/>
          <p:nvPr/>
        </p:nvSpPr>
        <p:spPr>
          <a:xfrm>
            <a:off x="458925" y="2561200"/>
            <a:ext cx="20709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Por ejemplo, en la imagen se desea  saber las ventas de "Columbia".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31" name="Google Shape;43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625" y="2007843"/>
            <a:ext cx="6112350" cy="281418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sp>
        <p:nvSpPr>
          <p:cNvPr id="432" name="Google Shape;432;p101"/>
          <p:cNvSpPr txBox="1"/>
          <p:nvPr/>
        </p:nvSpPr>
        <p:spPr>
          <a:xfrm>
            <a:off x="640625" y="1344775"/>
            <a:ext cx="76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Evalúa una expresión en un contexto de filtro modificado.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2"/>
          <p:cNvSpPr txBox="1"/>
          <p:nvPr/>
        </p:nvSpPr>
        <p:spPr>
          <a:xfrm>
            <a:off x="1082875" y="4534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Filter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38" name="Google Shape;438;p102"/>
          <p:cNvSpPr txBox="1"/>
          <p:nvPr/>
        </p:nvSpPr>
        <p:spPr>
          <a:xfrm>
            <a:off x="640625" y="1268575"/>
            <a:ext cx="76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Devuelve una tabla que representa un subconjunto de otra tabla o expresión.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39" name="Google Shape;43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600" y="2159875"/>
            <a:ext cx="5945971" cy="27550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3"/>
          <p:cNvSpPr txBox="1"/>
          <p:nvPr/>
        </p:nvSpPr>
        <p:spPr>
          <a:xfrm>
            <a:off x="1082875" y="4534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Inteligencia de tiempo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45" name="Google Shape;445;p103"/>
          <p:cNvSpPr txBox="1"/>
          <p:nvPr/>
        </p:nvSpPr>
        <p:spPr>
          <a:xfrm>
            <a:off x="656925" y="1509500"/>
            <a:ext cx="7785000" cy="3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Las funciones de inteligencia de tiempo son extremadamente útiles cuando se trata de inteligencia empresarial y también ahorran tiempo al realizar cálculos complejos en funciones simples. 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Estas funciones funcionan en campos de fecha y hora para producir una amplia gama de cálculos basados ​​en diferentes niveles de período de tiempo.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descr="Ai, artificial intelligence, calendar, events, follow-up appointments, time  icon - Download on Iconfinder" id="446" name="Google Shape;446;p103"/>
          <p:cNvPicPr preferRelativeResize="0"/>
          <p:nvPr/>
        </p:nvPicPr>
        <p:blipFill rotWithShape="1">
          <a:blip r:embed="rId4">
            <a:alphaModFix/>
          </a:blip>
          <a:srcRect b="-9" l="0" r="0" t="566"/>
          <a:stretch/>
        </p:blipFill>
        <p:spPr>
          <a:xfrm>
            <a:off x="7499278" y="3794867"/>
            <a:ext cx="1246051" cy="12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4"/>
          <p:cNvSpPr txBox="1"/>
          <p:nvPr/>
        </p:nvSpPr>
        <p:spPr>
          <a:xfrm>
            <a:off x="1082875" y="453475"/>
            <a:ext cx="662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Inteligencia de tiempo: PREVIOUSYEAR/MONTH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52" name="Google Shape;452;p104"/>
          <p:cNvSpPr txBox="1"/>
          <p:nvPr/>
        </p:nvSpPr>
        <p:spPr>
          <a:xfrm>
            <a:off x="3572700" y="2697550"/>
            <a:ext cx="4757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Devuelven una tabla que contiene una columna de todas las fechas del año/mes anterior, dada la última fecha de la columna fechas, en el contexto actual.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53" name="Google Shape;453;p104"/>
          <p:cNvPicPr preferRelativeResize="0"/>
          <p:nvPr/>
        </p:nvPicPr>
        <p:blipFill rotWithShape="1">
          <a:blip r:embed="rId4">
            <a:alphaModFix/>
          </a:blip>
          <a:srcRect b="79715" l="0" r="0" t="0"/>
          <a:stretch/>
        </p:blipFill>
        <p:spPr>
          <a:xfrm>
            <a:off x="786825" y="1917015"/>
            <a:ext cx="5638800" cy="5429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54" name="Google Shape;454;p104"/>
          <p:cNvPicPr preferRelativeResize="0"/>
          <p:nvPr/>
        </p:nvPicPr>
        <p:blipFill rotWithShape="1">
          <a:blip r:embed="rId4">
            <a:alphaModFix/>
          </a:blip>
          <a:srcRect b="0" l="0" r="57663" t="19289"/>
          <a:stretch/>
        </p:blipFill>
        <p:spPr>
          <a:xfrm>
            <a:off x="786825" y="2630500"/>
            <a:ext cx="2387276" cy="2160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05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43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43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¿ P R E G U N T A S ?</a:t>
            </a:r>
            <a:endParaRPr b="1" i="0" sz="43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6"/>
          <p:cNvSpPr txBox="1"/>
          <p:nvPr/>
        </p:nvSpPr>
        <p:spPr>
          <a:xfrm>
            <a:off x="248800" y="23084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6" name="Google Shape;466;p106"/>
          <p:cNvSpPr txBox="1"/>
          <p:nvPr/>
        </p:nvSpPr>
        <p:spPr>
          <a:xfrm>
            <a:off x="1254100" y="1130075"/>
            <a:ext cx="648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01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Vamos al programa…</a:t>
            </a:r>
            <a:endParaRPr sz="3600">
              <a:solidFill>
                <a:srgbClr val="FFFF01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  <p:pic>
        <p:nvPicPr>
          <p:cNvPr id="467" name="Google Shape;46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766" y="2409375"/>
            <a:ext cx="6414473" cy="214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chemeClr val="lt1">
                <a:alpha val="84000"/>
              </a:scheme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7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473" name="Google Shape;473;p107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74" name="Google Shape;4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108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480" name="Google Shape;480;p108"/>
          <p:cNvSpPr txBox="1"/>
          <p:nvPr/>
        </p:nvSpPr>
        <p:spPr>
          <a:xfrm>
            <a:off x="4152625" y="1811975"/>
            <a:ext cx="4393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81" name="Google Shape;481;p108"/>
          <p:cNvSpPr txBox="1"/>
          <p:nvPr/>
        </p:nvSpPr>
        <p:spPr>
          <a:xfrm>
            <a:off x="4076425" y="2140800"/>
            <a:ext cx="4991400" cy="75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Matplotlib</a:t>
            </a:r>
            <a:endParaRPr sz="43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8450" y="808352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2"/>
          <p:cNvSpPr txBox="1"/>
          <p:nvPr/>
        </p:nvSpPr>
        <p:spPr>
          <a:xfrm>
            <a:off x="-100850" y="597725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98" name="Google Shape;298;p82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9" name="Google Shape;299;p82"/>
          <p:cNvSpPr txBox="1"/>
          <p:nvPr/>
        </p:nvSpPr>
        <p:spPr>
          <a:xfrm>
            <a:off x="0" y="1675750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dk1"/>
                </a:solidFill>
                <a:highlight>
                  <a:schemeClr val="lt1"/>
                </a:highlight>
                <a:latin typeface="Anybody"/>
                <a:ea typeface="Anybody"/>
                <a:cs typeface="Anybody"/>
                <a:sym typeface="Anybody"/>
              </a:rPr>
              <a:t>Al finalizar esta lecture estarás en la capacidad de…</a:t>
            </a:r>
            <a:endParaRPr b="1" i="1" sz="1900">
              <a:solidFill>
                <a:schemeClr val="dk1"/>
              </a:solidFill>
              <a:highlight>
                <a:schemeClr val="lt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00" name="Google Shape;300;p82"/>
          <p:cNvSpPr txBox="1"/>
          <p:nvPr/>
        </p:nvSpPr>
        <p:spPr>
          <a:xfrm>
            <a:off x="727950" y="2716975"/>
            <a:ext cx="7688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Aplicar los conceptos básicos de DAX en Power BI Desktop.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9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87" name="Google Shape;487;p109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488" name="Google Shape;488;p109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9" name="Google Shape;489;p1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109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491" name="Google Shape;491;p109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492" name="Google Shape;492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109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494" name="Google Shape;494;p109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495" name="Google Shape;495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109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497" name="Google Shape;497;p109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498" name="Google Shape;498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109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500" name="Google Shape;500;p109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1" name="Google Shape;501;p109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02" name="Google Shape;502;p109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10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110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1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1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1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10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1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10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83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306" name="Google Shape;306;p83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07" name="Google Shape;307;p83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83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310" name="Google Shape;310;p83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311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83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13" name="Google Shape;313;p83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4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84"/>
          <p:cNvCxnSpPr/>
          <p:nvPr/>
        </p:nvCxnSpPr>
        <p:spPr>
          <a:xfrm>
            <a:off x="437700" y="907225"/>
            <a:ext cx="830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425" y="120313"/>
            <a:ext cx="771601" cy="7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4"/>
          <p:cNvSpPr txBox="1"/>
          <p:nvPr/>
        </p:nvSpPr>
        <p:spPr>
          <a:xfrm flipH="1" rot="-60409">
            <a:off x="1099750" y="1830660"/>
            <a:ext cx="6812252" cy="1092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5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DAX</a:t>
            </a:r>
            <a:endParaRPr b="1" sz="5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5"/>
          <p:cNvSpPr txBox="1"/>
          <p:nvPr/>
        </p:nvSpPr>
        <p:spPr>
          <a:xfrm>
            <a:off x="1082875" y="6820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28" name="Google Shape;328;p85"/>
          <p:cNvSpPr txBox="1"/>
          <p:nvPr/>
        </p:nvSpPr>
        <p:spPr>
          <a:xfrm>
            <a:off x="529675" y="1669600"/>
            <a:ext cx="8038200" cy="3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“Data Analysis Expressions” es un lenguaje de fórmulas, que cuenta con expresiones, funciones, operadores y constantes matemáticos que se usan en una fórmula concreta y nos ayuda a alcanzar un cálculo.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En pocas 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palabras,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DAX ayuda a crear información de datos nueva que ya está en un modelo.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Existen tres conceptos fundamentales relacionados a DAX: sintaxis, funciones y contexto.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6"/>
          <p:cNvSpPr txBox="1"/>
          <p:nvPr/>
        </p:nvSpPr>
        <p:spPr>
          <a:xfrm flipH="1" rot="-60279">
            <a:off x="1662252" y="1603560"/>
            <a:ext cx="4842144" cy="1123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Sintaxis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34" name="Google Shape;33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7"/>
          <p:cNvSpPr txBox="1"/>
          <p:nvPr/>
        </p:nvSpPr>
        <p:spPr>
          <a:xfrm>
            <a:off x="1082875" y="6820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¿Cómo se escribe?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0" name="Google Shape;340;p87"/>
          <p:cNvSpPr txBox="1"/>
          <p:nvPr/>
        </p:nvSpPr>
        <p:spPr>
          <a:xfrm>
            <a:off x="487750" y="1795400"/>
            <a:ext cx="8038200" cy="3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A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Nombre de la medida.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B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Comienzo de la fórmula.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C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Función DAX (ej.: SUM).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D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(), que rodean una expresión que contiene uno o más argumentos. 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E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Tabla a la que se hace referencia.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F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Columna a la que se hace referencia.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41" name="Google Shape;34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025" y="1649575"/>
            <a:ext cx="4495800" cy="133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8"/>
          <p:cNvSpPr txBox="1"/>
          <p:nvPr/>
        </p:nvSpPr>
        <p:spPr>
          <a:xfrm flipH="1" rot="-60279">
            <a:off x="1662252" y="1603560"/>
            <a:ext cx="4842144" cy="1123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Funciones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47" name="Google Shape;34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